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47"/>
    <p:restoredTop sz="94633"/>
  </p:normalViewPr>
  <p:slideViewPr>
    <p:cSldViewPr snapToGrid="0" snapToObjects="1">
      <p:cViewPr varScale="1">
        <p:scale>
          <a:sx n="90" d="100"/>
          <a:sy n="90" d="100"/>
        </p:scale>
        <p:origin x="6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BCAB99-8ABB-7745-AD1D-E6D465D13F7C}" type="datetimeFigureOut">
              <a:rPr lang="en-US" smtClean="0"/>
              <a:t>2/22/20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BC8B58-7156-E342-92C5-DB1F2EC5F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69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BB8EF-693A-134E-BA0F-5433EEBD96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56A8F4-0468-B546-AEF6-F8BA797EB7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59C65-0437-CF49-AF1C-FF9C483DD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B7FE4-6703-FC45-A7F4-4CA73C82D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9D18C-5C4D-2345-9C37-661DFC2FF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725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19051-6E44-2940-B715-DD966AD46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4D2D5C-C012-AA46-AD56-4D990EE103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F4E3A-CDF7-7347-A4C3-B9B709160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1F0A4-D965-414E-874F-2A64C4E0A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07D59-BE32-6A48-82F7-66DB37558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012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92155E-518E-524B-A18D-15A323852B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7DA437-BD7A-D841-8F8F-3E7016DC8B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62ABB-FB92-BB44-93DA-F058241B2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04FDD-8D60-ED41-99AA-8E8CD9964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451A6-C006-2E4D-AEBF-01D740E07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29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22723-FD2C-9F48-BFA1-D76BF3D57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FEE16-93EA-3A4F-8F23-0FAD5D49A2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341E06-6EA2-0D4E-A516-465787090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DB4D3-AD61-DA49-A4AC-A67A28B22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6AF12-F938-4047-86B1-5AECCDB50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094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A9650-8D1F-3B43-A7AD-0E2D42CBA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D2C1A9-17AE-F64C-BEFA-9C9C5D9FA7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D86D0E-A2C9-3B45-9745-F80ECA89D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701FCC-230F-B345-A010-6CCB38F43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26CB1A-C042-2748-A397-3532F60AA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389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90B84-7781-6846-8964-FB8D16953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8E3B1-8B36-C24F-8BBE-BEBAA32C25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21EA4E-6AD8-364B-9F19-9D93BD102C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74F6E7-F28A-D344-9388-54F961DA4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3D5334-B195-2744-B3CA-9545BEA80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594AC5-C206-3145-AD11-9D4C1C179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23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9D1B7-A2A1-574D-9C2E-ADDC8F566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387EB-EEB7-B34C-9E0A-650F5CB486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747480-B75D-2348-B71A-9484E15858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938755-328D-3042-81AB-E0CAD9F4A7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6340FA-BF1D-0740-8B3D-80611B7C75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987CF1-6307-D741-9337-E089C6B9A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0163EF-EE57-4340-A8DE-CD730DCD9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145F24-FBFE-6C4F-9DB6-9D708DE47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2972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5934B-A35F-3A49-AD5B-5211BB5A0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1E3445-57A7-CD4A-907E-5BE8E0CD3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287FF-27B7-504F-A8EE-5789DBAEA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36B098-71F3-1A4C-9FC3-7C318BF84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996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F7B00B-6A13-464F-B2B2-7EF3DB714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A0BB979-1846-094E-B819-944B73AEA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63DF47-D3A2-7143-A191-B6456867A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6940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F280-F845-2A48-BC14-84370DEC6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6EAE3-28C4-394C-A6C3-5FDCD2117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209138-04BB-734E-9ED3-02522E962B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981CF8-4A81-4D4B-A6B2-7BE3F62EC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CEAFF6-D93A-844A-8259-6EBC733B6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44C6B2-C4D6-F646-94BC-4EC26269E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46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6DD2E-FADB-384A-82BA-A9EAB87FD8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BED610-4891-EA44-A0BC-5E3BCABA7D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D07202-C5A0-F144-AC16-77B8BA2DF4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F13BEF-128A-E943-A729-40745DEA1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894476-E5C7-1B44-8B53-94D2027AC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2FEF8C-77D9-B04E-8C70-6A65C5F2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732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567D67-F4BC-A24F-88EF-E3050AE23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9B4A0A-5066-2F44-A73A-3BF284196B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1764B7-8666-084F-B735-50B66AC2E2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E7FBF-7522-0E44-A12A-26885759F583}" type="datetimeFigureOut">
              <a:rPr lang="en-US" smtClean="0"/>
              <a:t>2/22/20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2E0BC-8964-1C41-9603-12FF49BA24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0D3024-884C-1649-8ED0-9C876CD805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83892A-0C54-F648-915B-E85F051F81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088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2A1A9-2DD3-434A-B772-D48329055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1088" y="1280123"/>
            <a:ext cx="6062662" cy="2387600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latin typeface="Avenir Light" panose="020B0402020203020204" pitchFamily="34" charset="77"/>
              </a:rPr>
              <a:t>Customer Preferences for Cold-Weather Clothing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51DB77-CED8-1F4D-9885-05FC452EB4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5387" y="4659313"/>
            <a:ext cx="9144000" cy="1655762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Sophie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Briques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venir Light" panose="020B0402020203020204" pitchFamily="34" charset="77"/>
            </a:endParaRP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Michael Abramson</a:t>
            </a:r>
          </a:p>
          <a:p>
            <a:pPr algn="l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Yevheniya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 Boyko </a:t>
            </a: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Santiago Romero</a:t>
            </a:r>
          </a:p>
          <a:p>
            <a:pPr algn="l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Junjie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 Huang</a:t>
            </a: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Rakesh Joe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Francy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venir Light" panose="020B0402020203020204" pitchFamily="34" charset="77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26B553A-30A4-854D-A410-535B5B70299E}"/>
              </a:ext>
            </a:extLst>
          </p:cNvPr>
          <p:cNvCxnSpPr>
            <a:cxnSpLocks/>
          </p:cNvCxnSpPr>
          <p:nvPr/>
        </p:nvCxnSpPr>
        <p:spPr>
          <a:xfrm>
            <a:off x="1195387" y="3771896"/>
            <a:ext cx="573405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B973A91-C423-BF4A-A946-F3079FBBDAD6}"/>
              </a:ext>
            </a:extLst>
          </p:cNvPr>
          <p:cNvSpPr txBox="1"/>
          <p:nvPr/>
        </p:nvSpPr>
        <p:spPr>
          <a:xfrm>
            <a:off x="714375" y="542925"/>
            <a:ext cx="2243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venir Light" panose="020B0402020203020204" pitchFamily="34" charset="77"/>
              </a:rPr>
              <a:t>February 22</a:t>
            </a:r>
            <a:r>
              <a:rPr lang="en-US" sz="1400" baseline="30000" dirty="0">
                <a:latin typeface="Avenir Light" panose="020B0402020203020204" pitchFamily="34" charset="77"/>
              </a:rPr>
              <a:t>nd</a:t>
            </a:r>
            <a:r>
              <a:rPr lang="en-US" sz="1400" dirty="0">
                <a:latin typeface="Avenir Light" panose="020B0402020203020204" pitchFamily="34" charset="77"/>
              </a:rPr>
              <a:t>, 2020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BD2788-34FF-E94E-8409-AF81BE870A16}"/>
              </a:ext>
            </a:extLst>
          </p:cNvPr>
          <p:cNvSpPr txBox="1"/>
          <p:nvPr/>
        </p:nvSpPr>
        <p:spPr>
          <a:xfrm>
            <a:off x="1195387" y="3876070"/>
            <a:ext cx="2243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venir Light" panose="020B0402020203020204" pitchFamily="34" charset="77"/>
              </a:rPr>
              <a:t>Text Analytics – DAT 5317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A8842A-877D-3A40-8143-F1445993A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100" y="113407"/>
            <a:ext cx="1166812" cy="116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700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AA8842A-877D-3A40-8143-F1445993A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100" y="113407"/>
            <a:ext cx="1166812" cy="116681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0003317-D99E-E941-985C-5631CC177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712" y="122038"/>
            <a:ext cx="7419975" cy="662978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Avenir Light" panose="020B0402020203020204" pitchFamily="34" charset="77"/>
              </a:rPr>
              <a:t>Business Context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C04050-9227-9743-9926-12991AA6A4D0}"/>
              </a:ext>
            </a:extLst>
          </p:cNvPr>
          <p:cNvSpPr txBox="1">
            <a:spLocks/>
          </p:cNvSpPr>
          <p:nvPr/>
        </p:nvSpPr>
        <p:spPr>
          <a:xfrm>
            <a:off x="395284" y="450250"/>
            <a:ext cx="7419975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800" dirty="0">
                <a:latin typeface="Avenir Light" panose="020B0402020203020204" pitchFamily="34" charset="77"/>
              </a:rPr>
              <a:t>The survey process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6ED271D-576D-4346-9007-5A7FDB3E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>
                <a:solidFill>
                  <a:schemeClr val="tx1"/>
                </a:solidFill>
                <a:latin typeface="Avenir Book" panose="02000503020000020003" pitchFamily="2" charset="0"/>
              </a:rPr>
              <a:t>2</a:t>
            </a:fld>
            <a:endParaRPr lang="en-US" dirty="0">
              <a:solidFill>
                <a:schemeClr val="tx1"/>
              </a:solidFill>
              <a:latin typeface="Avenir Book" panose="02000503020000020003" pitchFamily="2" charset="0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B42AFAD-7498-A641-8134-C28FB394FD7D}"/>
              </a:ext>
            </a:extLst>
          </p:cNvPr>
          <p:cNvSpPr txBox="1">
            <a:spLocks/>
          </p:cNvSpPr>
          <p:nvPr/>
        </p:nvSpPr>
        <p:spPr>
          <a:xfrm>
            <a:off x="1990725" y="1588060"/>
            <a:ext cx="566738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C00000"/>
                </a:solidFill>
                <a:latin typeface="Avenir Light" panose="020B0402020203020204" pitchFamily="34" charset="77"/>
              </a:rPr>
              <a:t>1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9CEB5B7-8D55-9143-8D30-E5DCB6C39453}"/>
              </a:ext>
            </a:extLst>
          </p:cNvPr>
          <p:cNvSpPr txBox="1">
            <a:spLocks/>
          </p:cNvSpPr>
          <p:nvPr/>
        </p:nvSpPr>
        <p:spPr>
          <a:xfrm>
            <a:off x="2447921" y="1516621"/>
            <a:ext cx="6105528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latin typeface="Avenir Light" panose="020B0402020203020204" pitchFamily="34" charset="77"/>
              </a:rPr>
              <a:t>Sentiment towards cold weather 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3E0E23D3-1EA8-C748-9F62-09A479AE1008}"/>
              </a:ext>
            </a:extLst>
          </p:cNvPr>
          <p:cNvSpPr txBox="1">
            <a:spLocks/>
          </p:cNvSpPr>
          <p:nvPr/>
        </p:nvSpPr>
        <p:spPr>
          <a:xfrm>
            <a:off x="3190872" y="2381410"/>
            <a:ext cx="566738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C00000"/>
                </a:solidFill>
                <a:latin typeface="Avenir Light" panose="020B0402020203020204" pitchFamily="34" charset="77"/>
              </a:rPr>
              <a:t>2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16D0F8D2-D61B-FA4A-873F-94A0C720DBA4}"/>
              </a:ext>
            </a:extLst>
          </p:cNvPr>
          <p:cNvSpPr txBox="1">
            <a:spLocks/>
          </p:cNvSpPr>
          <p:nvPr/>
        </p:nvSpPr>
        <p:spPr>
          <a:xfrm>
            <a:off x="3648068" y="2309971"/>
            <a:ext cx="6105528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latin typeface="Avenir Light" panose="020B0402020203020204" pitchFamily="34" charset="77"/>
              </a:rPr>
              <a:t>Choice of clothing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711E0081-B3B4-D740-A6EB-08D8CAE956DB}"/>
              </a:ext>
            </a:extLst>
          </p:cNvPr>
          <p:cNvSpPr txBox="1">
            <a:spLocks/>
          </p:cNvSpPr>
          <p:nvPr/>
        </p:nvSpPr>
        <p:spPr>
          <a:xfrm>
            <a:off x="4419602" y="3321308"/>
            <a:ext cx="566738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C00000"/>
                </a:solidFill>
                <a:latin typeface="Avenir Light" panose="020B0402020203020204" pitchFamily="34" charset="77"/>
              </a:rPr>
              <a:t>3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84C7F80-8991-514E-8B08-C3D36716B918}"/>
              </a:ext>
            </a:extLst>
          </p:cNvPr>
          <p:cNvSpPr txBox="1">
            <a:spLocks/>
          </p:cNvSpPr>
          <p:nvPr/>
        </p:nvSpPr>
        <p:spPr>
          <a:xfrm>
            <a:off x="4876798" y="3249869"/>
            <a:ext cx="6105528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latin typeface="Avenir Light" panose="020B0402020203020204" pitchFamily="34" charset="77"/>
              </a:rPr>
              <a:t>Material preference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826EFF3E-F1DA-0E45-9AF4-B0B8B63DE3BC}"/>
              </a:ext>
            </a:extLst>
          </p:cNvPr>
          <p:cNvSpPr txBox="1">
            <a:spLocks/>
          </p:cNvSpPr>
          <p:nvPr/>
        </p:nvSpPr>
        <p:spPr>
          <a:xfrm>
            <a:off x="5657850" y="4238329"/>
            <a:ext cx="566738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C00000"/>
                </a:solidFill>
                <a:latin typeface="Avenir Light" panose="020B0402020203020204" pitchFamily="34" charset="77"/>
              </a:rPr>
              <a:t>4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2815743-96DB-DD49-AAFC-153D9C7D51DF}"/>
              </a:ext>
            </a:extLst>
          </p:cNvPr>
          <p:cNvSpPr txBox="1">
            <a:spLocks/>
          </p:cNvSpPr>
          <p:nvPr/>
        </p:nvSpPr>
        <p:spPr>
          <a:xfrm>
            <a:off x="6115046" y="4166890"/>
            <a:ext cx="6105528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latin typeface="Avenir Light" panose="020B0402020203020204" pitchFamily="34" charset="77"/>
              </a:rPr>
              <a:t>Rationale for purchasing 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11F31AA3-1050-E14D-887C-48B881CC0CD0}"/>
              </a:ext>
            </a:extLst>
          </p:cNvPr>
          <p:cNvSpPr txBox="1">
            <a:spLocks/>
          </p:cNvSpPr>
          <p:nvPr/>
        </p:nvSpPr>
        <p:spPr>
          <a:xfrm>
            <a:off x="6958012" y="5201441"/>
            <a:ext cx="566738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C00000"/>
                </a:solidFill>
                <a:latin typeface="Avenir Light" panose="020B0402020203020204" pitchFamily="34" charset="77"/>
              </a:rPr>
              <a:t>5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2F49F63D-A150-7B4D-B372-1C6DB31E52F0}"/>
              </a:ext>
            </a:extLst>
          </p:cNvPr>
          <p:cNvSpPr txBox="1">
            <a:spLocks/>
          </p:cNvSpPr>
          <p:nvPr/>
        </p:nvSpPr>
        <p:spPr>
          <a:xfrm>
            <a:off x="7415208" y="5130002"/>
            <a:ext cx="6105528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dirty="0">
                <a:latin typeface="Avenir Light" panose="020B0402020203020204" pitchFamily="34" charset="77"/>
              </a:rPr>
              <a:t>Business success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024BB9F1-290A-6542-978A-977176B0F717}"/>
              </a:ext>
            </a:extLst>
          </p:cNvPr>
          <p:cNvSpPr txBox="1">
            <a:spLocks/>
          </p:cNvSpPr>
          <p:nvPr/>
        </p:nvSpPr>
        <p:spPr>
          <a:xfrm>
            <a:off x="1023939" y="5116505"/>
            <a:ext cx="3395663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solidFill>
                  <a:srgbClr val="C00000"/>
                </a:solidFill>
                <a:latin typeface="Avenir Light" panose="020B0402020203020204" pitchFamily="34" charset="77"/>
              </a:rPr>
              <a:t>53 Respondents</a:t>
            </a:r>
          </a:p>
        </p:txBody>
      </p:sp>
    </p:spTree>
    <p:extLst>
      <p:ext uri="{BB962C8B-B14F-4D97-AF65-F5344CB8AC3E}">
        <p14:creationId xmlns:p14="http://schemas.microsoft.com/office/powerpoint/2010/main" val="2908429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AA8842A-877D-3A40-8143-F1445993A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100" y="113407"/>
            <a:ext cx="1166812" cy="116681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0003317-D99E-E941-985C-5631CC177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712" y="122038"/>
            <a:ext cx="7419975" cy="662978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Avenir Light" panose="020B0402020203020204" pitchFamily="34" charset="77"/>
              </a:rPr>
              <a:t>TF-IDF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C04050-9227-9743-9926-12991AA6A4D0}"/>
              </a:ext>
            </a:extLst>
          </p:cNvPr>
          <p:cNvSpPr txBox="1">
            <a:spLocks/>
          </p:cNvSpPr>
          <p:nvPr/>
        </p:nvSpPr>
        <p:spPr>
          <a:xfrm>
            <a:off x="395284" y="450250"/>
            <a:ext cx="7419975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800" dirty="0">
                <a:latin typeface="Avenir Light" panose="020B0402020203020204" pitchFamily="34" charset="77"/>
              </a:rPr>
              <a:t>Our respondents' key words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6ED271D-576D-4346-9007-5A7FDB3E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>
                <a:solidFill>
                  <a:schemeClr val="tx1"/>
                </a:solidFill>
                <a:latin typeface="Avenir Book" panose="02000503020000020003" pitchFamily="2" charset="0"/>
              </a:rPr>
              <a:t>3</a:t>
            </a:fld>
            <a:endParaRPr lang="en-US" dirty="0">
              <a:solidFill>
                <a:schemeClr val="tx1"/>
              </a:solidFill>
              <a:latin typeface="Avenir Book" panose="02000503020000020003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8C5CBC-9FF5-E547-A5FD-AF3328C2E680}"/>
              </a:ext>
            </a:extLst>
          </p:cNvPr>
          <p:cNvSpPr txBox="1"/>
          <p:nvPr/>
        </p:nvSpPr>
        <p:spPr>
          <a:xfrm>
            <a:off x="2014538" y="21288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D7A608-FF47-354A-A21E-EC744F68532C}"/>
              </a:ext>
            </a:extLst>
          </p:cNvPr>
          <p:cNvSpPr txBox="1"/>
          <p:nvPr/>
        </p:nvSpPr>
        <p:spPr>
          <a:xfrm>
            <a:off x="3376613" y="2871924"/>
            <a:ext cx="5438774" cy="111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i="1" dirty="0">
                <a:solidFill>
                  <a:srgbClr val="C00000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“Buy cheap and fashionable boots for the cold weather”</a:t>
            </a:r>
          </a:p>
        </p:txBody>
      </p:sp>
    </p:spTree>
    <p:extLst>
      <p:ext uri="{BB962C8B-B14F-4D97-AF65-F5344CB8AC3E}">
        <p14:creationId xmlns:p14="http://schemas.microsoft.com/office/powerpoint/2010/main" val="4025177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AA8842A-877D-3A40-8143-F1445993A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100" y="113407"/>
            <a:ext cx="1166812" cy="116681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0003317-D99E-E941-985C-5631CC177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712" y="122038"/>
            <a:ext cx="7419975" cy="662978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Avenir Light" panose="020B0402020203020204" pitchFamily="34" charset="77"/>
              </a:rPr>
              <a:t>Frequency Histograms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C04050-9227-9743-9926-12991AA6A4D0}"/>
              </a:ext>
            </a:extLst>
          </p:cNvPr>
          <p:cNvSpPr txBox="1">
            <a:spLocks/>
          </p:cNvSpPr>
          <p:nvPr/>
        </p:nvSpPr>
        <p:spPr>
          <a:xfrm>
            <a:off x="395284" y="450250"/>
            <a:ext cx="7419975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800" dirty="0">
                <a:latin typeface="Avenir Light" panose="020B0402020203020204" pitchFamily="34" charset="77"/>
              </a:rPr>
              <a:t>Getting to know our customers 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6ED271D-576D-4346-9007-5A7FDB3E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>
                <a:solidFill>
                  <a:schemeClr val="tx1"/>
                </a:solidFill>
                <a:latin typeface="Avenir Book" panose="02000503020000020003" pitchFamily="2" charset="0"/>
              </a:rPr>
              <a:t>4</a:t>
            </a:fld>
            <a:endParaRPr lang="en-US" dirty="0">
              <a:solidFill>
                <a:schemeClr val="tx1"/>
              </a:solidFill>
              <a:latin typeface="Avenir Book" panose="02000503020000020003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8C5CBC-9FF5-E547-A5FD-AF3328C2E680}"/>
              </a:ext>
            </a:extLst>
          </p:cNvPr>
          <p:cNvSpPr txBox="1"/>
          <p:nvPr/>
        </p:nvSpPr>
        <p:spPr>
          <a:xfrm>
            <a:off x="2014538" y="21288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2665FD-F6EF-A243-A36E-CB77BBD0F1F8}"/>
              </a:ext>
            </a:extLst>
          </p:cNvPr>
          <p:cNvSpPr txBox="1"/>
          <p:nvPr/>
        </p:nvSpPr>
        <p:spPr>
          <a:xfrm>
            <a:off x="994259" y="1744515"/>
            <a:ext cx="6222024" cy="13029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venir Light" panose="020B0402020203020204" pitchFamily="34" charset="77"/>
              </a:rPr>
              <a:t>Boots and jackets are the most common item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venir Light" panose="020B0402020203020204" pitchFamily="34" charset="77"/>
              </a:rPr>
              <a:t>Cotton and leather are the preferred materials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Avenir Light" panose="020B0402020203020204" pitchFamily="34" charset="77"/>
              </a:rPr>
              <a:t>Fashion and warmth are the rationale behind a purchase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D7A608-FF47-354A-A21E-EC744F68532C}"/>
              </a:ext>
            </a:extLst>
          </p:cNvPr>
          <p:cNvSpPr txBox="1"/>
          <p:nvPr/>
        </p:nvSpPr>
        <p:spPr>
          <a:xfrm>
            <a:off x="3171826" y="3678723"/>
            <a:ext cx="5438774" cy="111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i="1" dirty="0">
                <a:solidFill>
                  <a:srgbClr val="C00000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“Customers prefer fashionable and warm leather boots or jackets”</a:t>
            </a:r>
          </a:p>
        </p:txBody>
      </p:sp>
    </p:spTree>
    <p:extLst>
      <p:ext uri="{BB962C8B-B14F-4D97-AF65-F5344CB8AC3E}">
        <p14:creationId xmlns:p14="http://schemas.microsoft.com/office/powerpoint/2010/main" val="3135078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AA8842A-877D-3A40-8143-F1445993A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100" y="113407"/>
            <a:ext cx="1166812" cy="116681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0003317-D99E-E941-985C-5631CC177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712" y="122038"/>
            <a:ext cx="7419975" cy="662978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Avenir Light" panose="020B0402020203020204" pitchFamily="34" charset="77"/>
              </a:rPr>
              <a:t>Sentiment Analysis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C04050-9227-9743-9926-12991AA6A4D0}"/>
              </a:ext>
            </a:extLst>
          </p:cNvPr>
          <p:cNvSpPr txBox="1">
            <a:spLocks/>
          </p:cNvSpPr>
          <p:nvPr/>
        </p:nvSpPr>
        <p:spPr>
          <a:xfrm>
            <a:off x="395284" y="450250"/>
            <a:ext cx="7419975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800" dirty="0">
                <a:latin typeface="Avenir Light" panose="020B0402020203020204" pitchFamily="34" charset="77"/>
              </a:rPr>
              <a:t>Our customers’ voice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6ED271D-576D-4346-9007-5A7FDB3E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>
                <a:solidFill>
                  <a:schemeClr val="tx1"/>
                </a:solidFill>
                <a:latin typeface="Avenir Book" panose="02000503020000020003" pitchFamily="2" charset="0"/>
              </a:rPr>
              <a:t>5</a:t>
            </a:fld>
            <a:endParaRPr lang="en-US" dirty="0">
              <a:solidFill>
                <a:schemeClr val="tx1"/>
              </a:solidFill>
              <a:latin typeface="Avenir Book" panose="02000503020000020003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8C5CBC-9FF5-E547-A5FD-AF3328C2E680}"/>
              </a:ext>
            </a:extLst>
          </p:cNvPr>
          <p:cNvSpPr txBox="1"/>
          <p:nvPr/>
        </p:nvSpPr>
        <p:spPr>
          <a:xfrm>
            <a:off x="2271716" y="21288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2665FD-F6EF-A243-A36E-CB77BBD0F1F8}"/>
              </a:ext>
            </a:extLst>
          </p:cNvPr>
          <p:cNvSpPr txBox="1"/>
          <p:nvPr/>
        </p:nvSpPr>
        <p:spPr>
          <a:xfrm>
            <a:off x="1013409" y="2198569"/>
            <a:ext cx="5465022" cy="4719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Avenir Light" panose="020B0402020203020204" pitchFamily="34" charset="77"/>
              </a:rPr>
              <a:t>Beautiful, warm, prestigious, cozy, and protective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F2A520-E744-474A-ACE8-511F1B0324C5}"/>
              </a:ext>
            </a:extLst>
          </p:cNvPr>
          <p:cNvSpPr txBox="1"/>
          <p:nvPr/>
        </p:nvSpPr>
        <p:spPr>
          <a:xfrm>
            <a:off x="1013409" y="3522094"/>
            <a:ext cx="3215817" cy="4719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venir Light" panose="020B0402020203020204" pitchFamily="34" charset="77"/>
              </a:rPr>
              <a:t>Eco-friendly, soft, luxurious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499637E-86DC-F042-931F-841E24AE2A00}"/>
              </a:ext>
            </a:extLst>
          </p:cNvPr>
          <p:cNvSpPr txBox="1"/>
          <p:nvPr/>
        </p:nvSpPr>
        <p:spPr>
          <a:xfrm>
            <a:off x="1013409" y="5126122"/>
            <a:ext cx="3624967" cy="8874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Avenir Light" panose="020B0402020203020204" pitchFamily="34" charset="77"/>
              </a:rPr>
              <a:t>Cheap, flexible, trendy, fashion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C00000"/>
                </a:solidFill>
                <a:latin typeface="Avenir Light" panose="020B0402020203020204" pitchFamily="34" charset="77"/>
              </a:rPr>
              <a:t>Hurting the environment 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2B34CB0-120A-1142-8C14-174AD25935C0}"/>
              </a:ext>
            </a:extLst>
          </p:cNvPr>
          <p:cNvSpPr txBox="1">
            <a:spLocks/>
          </p:cNvSpPr>
          <p:nvPr/>
        </p:nvSpPr>
        <p:spPr>
          <a:xfrm>
            <a:off x="839031" y="1613746"/>
            <a:ext cx="4648200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Avenir Light" panose="020B0402020203020204" pitchFamily="34" charset="77"/>
              </a:rPr>
              <a:t>What do you like to wear?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0833C43-17E4-BF44-98CE-FFD896159554}"/>
              </a:ext>
            </a:extLst>
          </p:cNvPr>
          <p:cNvSpPr txBox="1">
            <a:spLocks/>
          </p:cNvSpPr>
          <p:nvPr/>
        </p:nvSpPr>
        <p:spPr>
          <a:xfrm>
            <a:off x="77030" y="2901980"/>
            <a:ext cx="4648200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Avenir Light" panose="020B0402020203020204" pitchFamily="34" charset="77"/>
              </a:rPr>
              <a:t>What materials?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28721E6A-0834-6243-A933-DADCFF62E2C1}"/>
              </a:ext>
            </a:extLst>
          </p:cNvPr>
          <p:cNvSpPr txBox="1">
            <a:spLocks/>
          </p:cNvSpPr>
          <p:nvPr/>
        </p:nvSpPr>
        <p:spPr>
          <a:xfrm>
            <a:off x="623890" y="4516666"/>
            <a:ext cx="4648200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>
                <a:latin typeface="Avenir Light" panose="020B0402020203020204" pitchFamily="34" charset="77"/>
              </a:rPr>
              <a:t>Why do you buy them?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88F8FF6-1AA4-9D47-A32F-7547C86C6E54}"/>
              </a:ext>
            </a:extLst>
          </p:cNvPr>
          <p:cNvSpPr txBox="1"/>
          <p:nvPr/>
        </p:nvSpPr>
        <p:spPr>
          <a:xfrm>
            <a:off x="5915026" y="3036504"/>
            <a:ext cx="5438774" cy="111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i="1" dirty="0">
                <a:solidFill>
                  <a:srgbClr val="C00000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“Our respondents like eco-friendly clothes at an accessible price” </a:t>
            </a:r>
          </a:p>
        </p:txBody>
      </p:sp>
    </p:spTree>
    <p:extLst>
      <p:ext uri="{BB962C8B-B14F-4D97-AF65-F5344CB8AC3E}">
        <p14:creationId xmlns:p14="http://schemas.microsoft.com/office/powerpoint/2010/main" val="2905992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8" grpId="0"/>
      <p:bldP spid="19" grpId="0"/>
      <p:bldP spid="20" grpId="0"/>
      <p:bldP spid="21" grpId="0"/>
      <p:bldP spid="22" grpId="0"/>
      <p:bldP spid="2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AA8842A-877D-3A40-8143-F1445993A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100" y="113407"/>
            <a:ext cx="1166812" cy="116681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30003317-D99E-E941-985C-5631CC177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6712" y="122038"/>
            <a:ext cx="7419975" cy="662978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Avenir Light" panose="020B0402020203020204" pitchFamily="34" charset="77"/>
              </a:rPr>
              <a:t>Naive Bayes Model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5C04050-9227-9743-9926-12991AA6A4D0}"/>
              </a:ext>
            </a:extLst>
          </p:cNvPr>
          <p:cNvSpPr txBox="1">
            <a:spLocks/>
          </p:cNvSpPr>
          <p:nvPr/>
        </p:nvSpPr>
        <p:spPr>
          <a:xfrm>
            <a:off x="395284" y="450250"/>
            <a:ext cx="7419975" cy="6629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800" dirty="0">
                <a:latin typeface="Avenir Light" panose="020B0402020203020204" pitchFamily="34" charset="77"/>
              </a:rPr>
              <a:t>Predicting our customer behavior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6ED271D-576D-4346-9007-5A7FDB3E8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3892A-0C54-F648-915B-E85F051F81C7}" type="slidenum">
              <a:rPr lang="en-US" smtClean="0">
                <a:solidFill>
                  <a:schemeClr val="tx1"/>
                </a:solidFill>
                <a:latin typeface="Avenir Book" panose="02000503020000020003" pitchFamily="2" charset="0"/>
              </a:rPr>
              <a:t>6</a:t>
            </a:fld>
            <a:endParaRPr lang="en-US" dirty="0">
              <a:solidFill>
                <a:schemeClr val="tx1"/>
              </a:solidFill>
              <a:latin typeface="Avenir Book" panose="02000503020000020003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42CA4A-DDE3-294E-890B-28A7AE1CC29C}"/>
              </a:ext>
            </a:extLst>
          </p:cNvPr>
          <p:cNvSpPr txBox="1"/>
          <p:nvPr/>
        </p:nvSpPr>
        <p:spPr>
          <a:xfrm>
            <a:off x="3376612" y="3860413"/>
            <a:ext cx="5438774" cy="166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i="1" dirty="0">
                <a:solidFill>
                  <a:srgbClr val="C00000"/>
                </a:solidFill>
                <a:latin typeface="Dotum" panose="020B0600000101010101" pitchFamily="34" charset="-127"/>
                <a:ea typeface="Dotum" panose="020B0600000101010101" pitchFamily="34" charset="-127"/>
              </a:rPr>
              <a:t>“In order to have business success we should care about the materials used for production”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0E93307-E97E-C741-9E05-6812D5CF34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310" y="1544641"/>
            <a:ext cx="9663379" cy="1884359"/>
          </a:xfrm>
          <a:prstGeom prst="rect">
            <a:avLst/>
          </a:prstGeom>
        </p:spPr>
      </p:pic>
      <p:sp>
        <p:nvSpPr>
          <p:cNvPr id="3" name="Frame 2">
            <a:extLst>
              <a:ext uri="{FF2B5EF4-FFF2-40B4-BE49-F238E27FC236}">
                <a16:creationId xmlns:a16="http://schemas.microsoft.com/office/drawing/2014/main" id="{6FD56CA6-D377-0C4E-9F4D-FF58BA5FA1E6}"/>
              </a:ext>
            </a:extLst>
          </p:cNvPr>
          <p:cNvSpPr/>
          <p:nvPr/>
        </p:nvSpPr>
        <p:spPr>
          <a:xfrm>
            <a:off x="1100667" y="3234266"/>
            <a:ext cx="2743200" cy="211667"/>
          </a:xfrm>
          <a:prstGeom prst="frame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904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2A1A9-2DD3-434A-B772-D48329055F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8021" y="873724"/>
            <a:ext cx="6062662" cy="2387600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latin typeface="Avenir Light" panose="020B0402020203020204" pitchFamily="34" charset="77"/>
              </a:rPr>
              <a:t>Thank You – Q&amp;A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51DB77-CED8-1F4D-9885-05FC452EB4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2320" y="4252914"/>
            <a:ext cx="9144000" cy="1655762"/>
          </a:xfrm>
        </p:spPr>
        <p:txBody>
          <a:bodyPr>
            <a:normAutofit fontScale="55000" lnSpcReduction="20000"/>
          </a:bodyPr>
          <a:lstStyle/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Sophie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Briques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venir Light" panose="020B0402020203020204" pitchFamily="34" charset="77"/>
            </a:endParaRP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Michael Abramson</a:t>
            </a:r>
          </a:p>
          <a:p>
            <a:pPr algn="l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Yevheniya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 Boyko </a:t>
            </a: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Santiago Romero</a:t>
            </a:r>
          </a:p>
          <a:p>
            <a:pPr algn="l"/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Junjie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 Huang</a:t>
            </a:r>
          </a:p>
          <a:p>
            <a:pPr algn="l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Rakesh Joe </a:t>
            </a:r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venir Light" panose="020B0402020203020204" pitchFamily="34" charset="77"/>
              </a:rPr>
              <a:t>Francy</a:t>
            </a: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venir Light" panose="020B0402020203020204" pitchFamily="34" charset="77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26B553A-30A4-854D-A410-535B5B70299E}"/>
              </a:ext>
            </a:extLst>
          </p:cNvPr>
          <p:cNvCxnSpPr>
            <a:cxnSpLocks/>
          </p:cNvCxnSpPr>
          <p:nvPr/>
        </p:nvCxnSpPr>
        <p:spPr>
          <a:xfrm>
            <a:off x="1212320" y="3365497"/>
            <a:ext cx="573405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B973A91-C423-BF4A-A946-F3079FBBDAD6}"/>
              </a:ext>
            </a:extLst>
          </p:cNvPr>
          <p:cNvSpPr txBox="1"/>
          <p:nvPr/>
        </p:nvSpPr>
        <p:spPr>
          <a:xfrm>
            <a:off x="714375" y="542925"/>
            <a:ext cx="2243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venir Light" panose="020B0402020203020204" pitchFamily="34" charset="77"/>
              </a:rPr>
              <a:t>February 22</a:t>
            </a:r>
            <a:r>
              <a:rPr lang="en-US" sz="1400" baseline="30000" dirty="0">
                <a:latin typeface="Avenir Light" panose="020B0402020203020204" pitchFamily="34" charset="77"/>
              </a:rPr>
              <a:t>nd</a:t>
            </a:r>
            <a:r>
              <a:rPr lang="en-US" sz="1400" dirty="0">
                <a:latin typeface="Avenir Light" panose="020B0402020203020204" pitchFamily="34" charset="77"/>
              </a:rPr>
              <a:t>, 2020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6BD2788-34FF-E94E-8409-AF81BE870A16}"/>
              </a:ext>
            </a:extLst>
          </p:cNvPr>
          <p:cNvSpPr txBox="1"/>
          <p:nvPr/>
        </p:nvSpPr>
        <p:spPr>
          <a:xfrm>
            <a:off x="1212320" y="3469671"/>
            <a:ext cx="22431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Avenir Light" panose="020B0402020203020204" pitchFamily="34" charset="77"/>
              </a:rPr>
              <a:t>Text Analytics – DAT 5317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AA8842A-877D-3A40-8143-F1445993A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100" y="113407"/>
            <a:ext cx="1166812" cy="116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71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227</Words>
  <Application>Microsoft Macintosh PowerPoint</Application>
  <PresentationFormat>Widescreen</PresentationFormat>
  <Paragraphs>58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Dotum</vt:lpstr>
      <vt:lpstr>Arial</vt:lpstr>
      <vt:lpstr>Avenir Book</vt:lpstr>
      <vt:lpstr>Avenir Light</vt:lpstr>
      <vt:lpstr>Calibri</vt:lpstr>
      <vt:lpstr>Calibri Light</vt:lpstr>
      <vt:lpstr>Office Theme</vt:lpstr>
      <vt:lpstr>Customer Preferences for Cold-Weather Clothing</vt:lpstr>
      <vt:lpstr>Business Context</vt:lpstr>
      <vt:lpstr>TF-IDF</vt:lpstr>
      <vt:lpstr>Frequency Histograms</vt:lpstr>
      <vt:lpstr>Sentiment Analysis</vt:lpstr>
      <vt:lpstr>Naive Bayes Model</vt:lpstr>
      <vt:lpstr>Thank You –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Preferences for Cold Weather Clothing</dc:title>
  <dc:creator>Microsoft Office User</dc:creator>
  <cp:lastModifiedBy>Microsoft Office User</cp:lastModifiedBy>
  <cp:revision>11</cp:revision>
  <dcterms:created xsi:type="dcterms:W3CDTF">2020-02-22T03:18:39Z</dcterms:created>
  <dcterms:modified xsi:type="dcterms:W3CDTF">2020-02-22T20:08:11Z</dcterms:modified>
</cp:coreProperties>
</file>

<file path=docProps/thumbnail.jpeg>
</file>